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2"/>
  </p:sldMasterIdLst>
  <p:notesMasterIdLst>
    <p:notesMasterId r:id="rId15"/>
  </p:notesMasterIdLst>
  <p:handoutMasterIdLst>
    <p:handoutMasterId r:id="rId16"/>
  </p:handoutMasterIdLst>
  <p:sldIdLst>
    <p:sldId id="314" r:id="rId3"/>
    <p:sldId id="318" r:id="rId4"/>
    <p:sldId id="315" r:id="rId5"/>
    <p:sldId id="317" r:id="rId6"/>
    <p:sldId id="323" r:id="rId7"/>
    <p:sldId id="326" r:id="rId8"/>
    <p:sldId id="319" r:id="rId9"/>
    <p:sldId id="316" r:id="rId10"/>
    <p:sldId id="322" r:id="rId11"/>
    <p:sldId id="324" r:id="rId12"/>
    <p:sldId id="313" r:id="rId13"/>
    <p:sldId id="31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0000"/>
    <a:srgbClr val="00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1429" autoAdjust="0"/>
  </p:normalViewPr>
  <p:slideViewPr>
    <p:cSldViewPr>
      <p:cViewPr varScale="1">
        <p:scale>
          <a:sx n="70" d="100"/>
          <a:sy n="70" d="100"/>
        </p:scale>
        <p:origin x="1208" y="6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0864" tIns="45432" rIns="90864" bIns="45432" rtlCol="0"/>
          <a:lstStyle>
            <a:lvl1pPr algn="l">
              <a:defRPr sz="1200"/>
            </a:lvl1pPr>
          </a:lstStyle>
          <a:p>
            <a:endParaRPr lang="en-US" dirty="0"/>
          </a:p>
        </p:txBody>
      </p:sp>
      <p:sp>
        <p:nvSpPr>
          <p:cNvPr id="3" name="Date Placeholder 2"/>
          <p:cNvSpPr>
            <a:spLocks noGrp="1"/>
          </p:cNvSpPr>
          <p:nvPr>
            <p:ph type="dt" sz="quarter" idx="1"/>
          </p:nvPr>
        </p:nvSpPr>
        <p:spPr>
          <a:xfrm>
            <a:off x="3971456" y="0"/>
            <a:ext cx="3037366" cy="465294"/>
          </a:xfrm>
          <a:prstGeom prst="rect">
            <a:avLst/>
          </a:prstGeom>
        </p:spPr>
        <p:txBody>
          <a:bodyPr vert="horz" lIns="90864" tIns="45432" rIns="90864" bIns="45432" rtlCol="0"/>
          <a:lstStyle>
            <a:lvl1pPr algn="r">
              <a:defRPr sz="1200"/>
            </a:lvl1pPr>
          </a:lstStyle>
          <a:p>
            <a:fld id="{A6BECF3D-5A1F-4423-B535-B93999D753D1}" type="datetimeFigureOut">
              <a:rPr lang="en-US" smtClean="0"/>
              <a:pPr/>
              <a:t>6/22/2022</a:t>
            </a:fld>
            <a:endParaRPr lang="en-US" dirty="0"/>
          </a:p>
        </p:txBody>
      </p:sp>
      <p:sp>
        <p:nvSpPr>
          <p:cNvPr id="4" name="Footer Placeholder 3"/>
          <p:cNvSpPr>
            <a:spLocks noGrp="1"/>
          </p:cNvSpPr>
          <p:nvPr>
            <p:ph type="ftr" sz="quarter" idx="2"/>
          </p:nvPr>
        </p:nvSpPr>
        <p:spPr>
          <a:xfrm>
            <a:off x="0" y="8829530"/>
            <a:ext cx="3037367" cy="465294"/>
          </a:xfrm>
          <a:prstGeom prst="rect">
            <a:avLst/>
          </a:prstGeom>
        </p:spPr>
        <p:txBody>
          <a:bodyPr vert="horz" lIns="90864" tIns="45432" rIns="90864" bIns="454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456" y="8829530"/>
            <a:ext cx="3037366" cy="465294"/>
          </a:xfrm>
          <a:prstGeom prst="rect">
            <a:avLst/>
          </a:prstGeom>
        </p:spPr>
        <p:txBody>
          <a:bodyPr vert="horz" lIns="90864" tIns="45432" rIns="90864" bIns="45432" rtlCol="0" anchor="b"/>
          <a:lstStyle>
            <a:lvl1pPr algn="r">
              <a:defRPr sz="1200"/>
            </a:lvl1pPr>
          </a:lstStyle>
          <a:p>
            <a:fld id="{9E6F301B-FABC-4E60-BBFA-7E365EDDF135}" type="slidenum">
              <a:rPr lang="en-US" smtClean="0"/>
              <a:pPr/>
              <a:t>‹#›</a:t>
            </a:fld>
            <a:endParaRPr lang="en-US" dirty="0"/>
          </a:p>
        </p:txBody>
      </p:sp>
    </p:spTree>
    <p:extLst>
      <p:ext uri="{BB962C8B-B14F-4D97-AF65-F5344CB8AC3E}">
        <p14:creationId xmlns:p14="http://schemas.microsoft.com/office/powerpoint/2010/main" val="2179994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C3CA5E48-4037-464B-B0CD-A57309264C70}" type="datetimeFigureOut">
              <a:rPr lang="en-US" smtClean="0"/>
              <a:pPr/>
              <a:t>6/22/2022</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F6AD4A70-2F51-4146-B9C4-8BA4F7541B2E}" type="slidenum">
              <a:rPr lang="en-US" smtClean="0"/>
              <a:pPr/>
              <a:t>‹#›</a:t>
            </a:fld>
            <a:endParaRPr lang="en-US" dirty="0"/>
          </a:p>
        </p:txBody>
      </p:sp>
    </p:spTree>
    <p:extLst>
      <p:ext uri="{BB962C8B-B14F-4D97-AF65-F5344CB8AC3E}">
        <p14:creationId xmlns:p14="http://schemas.microsoft.com/office/powerpoint/2010/main" val="122980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8</a:t>
            </a:fld>
            <a:endParaRPr lang="en-US" dirty="0"/>
          </a:p>
        </p:txBody>
      </p:sp>
    </p:spTree>
    <p:extLst>
      <p:ext uri="{BB962C8B-B14F-4D97-AF65-F5344CB8AC3E}">
        <p14:creationId xmlns:p14="http://schemas.microsoft.com/office/powerpoint/2010/main" val="2883416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9</a:t>
            </a:fld>
            <a:endParaRPr lang="en-US" dirty="0"/>
          </a:p>
        </p:txBody>
      </p:sp>
    </p:spTree>
    <p:extLst>
      <p:ext uri="{BB962C8B-B14F-4D97-AF65-F5344CB8AC3E}">
        <p14:creationId xmlns:p14="http://schemas.microsoft.com/office/powerpoint/2010/main" val="1066020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10</a:t>
            </a:fld>
            <a:endParaRPr lang="en-US" dirty="0"/>
          </a:p>
        </p:txBody>
      </p:sp>
    </p:spTree>
    <p:extLst>
      <p:ext uri="{BB962C8B-B14F-4D97-AF65-F5344CB8AC3E}">
        <p14:creationId xmlns:p14="http://schemas.microsoft.com/office/powerpoint/2010/main" val="2908629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Subtitle 2"/>
          <p:cNvSpPr txBox="1">
            <a:spLocks/>
          </p:cNvSpPr>
          <p:nvPr userDrawn="1"/>
        </p:nvSpPr>
        <p:spPr>
          <a:xfrm>
            <a:off x="1600200" y="3584575"/>
            <a:ext cx="6858000" cy="1216025"/>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0" i="0" dirty="0" smtClean="0">
                <a:solidFill>
                  <a:schemeClr val="tx1">
                    <a:lumMod val="85000"/>
                    <a:lumOff val="15000"/>
                  </a:schemeClr>
                </a:solidFill>
                <a:latin typeface="Adobe Garamond Pro" pitchFamily="18" charset="0"/>
              </a:rPr>
              <a:t>Advancing</a:t>
            </a:r>
            <a:r>
              <a:rPr lang="en-US" sz="2800" b="0" i="0" baseline="0" dirty="0" smtClean="0">
                <a:solidFill>
                  <a:schemeClr val="tx1">
                    <a:lumMod val="85000"/>
                    <a:lumOff val="15000"/>
                  </a:schemeClr>
                </a:solidFill>
                <a:latin typeface="Adobe Garamond Pro" pitchFamily="18" charset="0"/>
              </a:rPr>
              <a:t> graduate education.</a:t>
            </a:r>
          </a:p>
          <a:p>
            <a:r>
              <a:rPr lang="en-US" sz="2800" b="0" i="0" baseline="0" dirty="0" smtClean="0">
                <a:solidFill>
                  <a:schemeClr val="tx1">
                    <a:lumMod val="85000"/>
                    <a:lumOff val="15000"/>
                  </a:schemeClr>
                </a:solidFill>
                <a:latin typeface="Adobe Garamond Pro" pitchFamily="18" charset="0"/>
              </a:rPr>
              <a:t>Enhancing the graduate student experience.</a:t>
            </a:r>
            <a:endParaRPr lang="en-US" sz="2800" b="0" i="0" dirty="0">
              <a:solidFill>
                <a:schemeClr val="tx1">
                  <a:lumMod val="85000"/>
                  <a:lumOff val="15000"/>
                </a:schemeClr>
              </a:solidFill>
              <a:latin typeface="Adobe Garamond Pro" pitchFamily="18" charset="0"/>
            </a:endParaRPr>
          </a:p>
        </p:txBody>
      </p:sp>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Users\nwilder\Desktop\UMD-logo-no-backgroun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6356" b="72747"/>
          <a:stretch/>
        </p:blipFill>
        <p:spPr bwMode="auto">
          <a:xfrm>
            <a:off x="1219200" y="1983890"/>
            <a:ext cx="7543800" cy="159751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64420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smtClean="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41503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67963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1" name="Content Placeholder 2"/>
          <p:cNvSpPr>
            <a:spLocks noGrp="1"/>
          </p:cNvSpPr>
          <p:nvPr>
            <p:ph idx="1"/>
          </p:nvPr>
        </p:nvSpPr>
        <p:spPr>
          <a:xfrm>
            <a:off x="380999" y="1676400"/>
            <a:ext cx="4191001" cy="4450079"/>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0"/>
          </p:nvPr>
        </p:nvSpPr>
        <p:spPr>
          <a:xfrm>
            <a:off x="4724401" y="1676400"/>
            <a:ext cx="4191000" cy="4495800"/>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86646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00200"/>
            <a:ext cx="4041775"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67754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66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118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smtClean="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373697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09800" y="1066800"/>
            <a:ext cx="4724400" cy="444804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p:nvSpPr>
        <p:spPr>
          <a:xfrm>
            <a:off x="152399" y="6153913"/>
            <a:ext cx="8814047"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txBox="1">
            <a:spLocks/>
          </p:cNvSpPr>
          <p:nvPr/>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smtClean="0">
                <a:solidFill>
                  <a:schemeClr val="tx1">
                    <a:lumMod val="85000"/>
                    <a:lumOff val="15000"/>
                  </a:schemeClr>
                </a:solidFill>
                <a:latin typeface="Calibri" panose="020F0502020204030204" pitchFamily="34" charset="0"/>
              </a:rPr>
              <a:t>Advancing</a:t>
            </a:r>
            <a:r>
              <a:rPr lang="en-US" sz="1200" b="0" i="1" baseline="0" dirty="0" smtClean="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3" name="Picture 4" descr="Z:\Logos Grad School\grad school logo-1horiz.jp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t="19966" r="1123" b="9362"/>
          <a:stretch/>
        </p:blipFill>
        <p:spPr bwMode="auto">
          <a:xfrm>
            <a:off x="0" y="6267777"/>
            <a:ext cx="2590800" cy="590223"/>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152399" y="0"/>
            <a:ext cx="8814048" cy="1524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821" r:id="rId8"/>
  </p:sldLayoutIdLst>
  <p:timing>
    <p:tnLst>
      <p:par>
        <p:cTn id="1" dur="indefinite" restart="never" nodeType="tmRoot"/>
      </p:par>
    </p:tnLst>
  </p:timing>
  <p:hf hdr="0"/>
  <p:txStyles>
    <p:titleStyle>
      <a:lvl1pPr algn="ctr" defTabSz="914400" rtl="0" eaLnBrk="1" latinLnBrk="0" hangingPunct="1">
        <a:spcBef>
          <a:spcPct val="0"/>
        </a:spcBef>
        <a:buNone/>
        <a:defRPr sz="4000" b="1" kern="1200" cap="none" spc="200" baseline="0">
          <a:ln>
            <a:noFill/>
          </a:ln>
          <a:solidFill>
            <a:schemeClr val="tx1"/>
          </a:solidFill>
          <a:effectLst/>
          <a:latin typeface="Calibri" panose="020F0502020204030204" pitchFamily="34" charset="0"/>
          <a:ea typeface="+mj-ea"/>
          <a:cs typeface="+mj-cs"/>
        </a:defRPr>
      </a:lvl1pPr>
    </p:titleStyle>
    <p:body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sreb.org/about-doctoral-scholars-progra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darpa.mil/work-with-us/heilmeier-catechis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rkotzker@umd.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gradschool.umd.edu/funding/fellowships-awards/external-fellowships" TargetMode="External"/><Relationship Id="rId2" Type="http://schemas.openxmlformats.org/officeDocument/2006/relationships/hyperlink" Target="http://www.scholarships.umd.edu/grads.html" TargetMode="External"/><Relationship Id="rId1" Type="http://schemas.openxmlformats.org/officeDocument/2006/relationships/slideLayout" Target="../slideLayouts/slideLayout3.xml"/><Relationship Id="rId4" Type="http://schemas.openxmlformats.org/officeDocument/2006/relationships/hyperlink" Target="https://gradschool.umd.edu/funding/student-fellowships-aw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nsfgrfp.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ites.nationalacademies.org/pga/fordfellowships/index.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22803" y="2438400"/>
            <a:ext cx="8407893" cy="2362200"/>
          </a:xfrm>
        </p:spPr>
        <p:txBody>
          <a:bodyPr>
            <a:normAutofit fontScale="85000" lnSpcReduction="20000"/>
          </a:bodyPr>
          <a:lstStyle/>
          <a:p>
            <a:pPr marL="45720" indent="0" algn="ctr">
              <a:buNone/>
            </a:pPr>
            <a:endParaRPr lang="en-US" sz="1200" dirty="0" smtClean="0"/>
          </a:p>
          <a:p>
            <a:pPr marL="45720" indent="0" algn="ctr">
              <a:buNone/>
            </a:pPr>
            <a:r>
              <a:rPr lang="en-US" sz="4000" dirty="0" smtClean="0">
                <a:solidFill>
                  <a:srgbClr val="990000"/>
                </a:solidFill>
                <a:latin typeface="Century Gothic" panose="020B0502020202020204" pitchFamily="34" charset="0"/>
                <a:cs typeface="Times New Roman" panose="02020603050405020304" pitchFamily="18" charset="0"/>
              </a:rPr>
              <a:t>Welcome!</a:t>
            </a:r>
          </a:p>
          <a:p>
            <a:pPr marL="45720" indent="0" algn="ctr">
              <a:buNone/>
            </a:pPr>
            <a:endParaRPr lang="en-US" sz="4000" dirty="0">
              <a:solidFill>
                <a:srgbClr val="990000"/>
              </a:solidFill>
              <a:latin typeface="Century Gothic" panose="020B0502020202020204" pitchFamily="34" charset="0"/>
              <a:cs typeface="Times New Roman" panose="02020603050405020304" pitchFamily="18" charset="0"/>
            </a:endParaRPr>
          </a:p>
          <a:p>
            <a:pPr marL="45720" indent="0" algn="ctr">
              <a:buNone/>
            </a:pPr>
            <a:r>
              <a:rPr lang="en-US" sz="4000" dirty="0" smtClean="0">
                <a:solidFill>
                  <a:srgbClr val="990000"/>
                </a:solidFill>
                <a:latin typeface="Century Gothic" panose="020B0502020202020204" pitchFamily="34" charset="0"/>
                <a:cs typeface="Times New Roman" panose="02020603050405020304" pitchFamily="18" charset="0"/>
              </a:rPr>
              <a:t>Information </a:t>
            </a:r>
            <a:r>
              <a:rPr lang="en-US" sz="4000" dirty="0">
                <a:solidFill>
                  <a:srgbClr val="990000"/>
                </a:solidFill>
                <a:latin typeface="Century Gothic" panose="020B0502020202020204" pitchFamily="34" charset="0"/>
                <a:cs typeface="Times New Roman" panose="02020603050405020304" pitchFamily="18" charset="0"/>
              </a:rPr>
              <a:t>Session for Funding Graduate Education</a:t>
            </a:r>
            <a:endParaRPr lang="en-US" sz="4000" dirty="0">
              <a:latin typeface="Century Gothic" panose="020B0502020202020204" pitchFamily="34" charset="0"/>
            </a:endParaRPr>
          </a:p>
        </p:txBody>
      </p:sp>
      <p:sp>
        <p:nvSpPr>
          <p:cNvPr id="7" name="Title 2"/>
          <p:cNvSpPr>
            <a:spLocks noGrp="1"/>
          </p:cNvSpPr>
          <p:nvPr>
            <p:ph type="title"/>
          </p:nvPr>
        </p:nvSpPr>
        <p:spPr>
          <a:xfrm>
            <a:off x="359596" y="228600"/>
            <a:ext cx="8381260" cy="1396753"/>
          </a:xfrm>
        </p:spPr>
        <p:txBody>
          <a:bodyPr/>
          <a:lstStyle/>
          <a:p>
            <a:r>
              <a:rPr lang="en-US" dirty="0">
                <a:cs typeface="Calibri" panose="020F0502020204030204" pitchFamily="34" charset="0"/>
              </a:rPr>
              <a:t>University of Maryland</a:t>
            </a:r>
            <a:br>
              <a:rPr lang="en-US" dirty="0">
                <a:cs typeface="Calibri" panose="020F0502020204030204" pitchFamily="34" charset="0"/>
              </a:rPr>
            </a:br>
            <a:r>
              <a:rPr lang="en-US" dirty="0">
                <a:cs typeface="Calibri" panose="020F0502020204030204" pitchFamily="34" charset="0"/>
              </a:rPr>
              <a:t>Graduate </a:t>
            </a:r>
            <a:r>
              <a:rPr lang="en-US" dirty="0" smtClean="0">
                <a:cs typeface="Calibri" panose="020F0502020204030204" pitchFamily="34" charset="0"/>
              </a:rPr>
              <a:t>School</a:t>
            </a:r>
            <a:endParaRPr lang="en-US" dirty="0">
              <a:cs typeface="Calibri" panose="020F0502020204030204" pitchFamily="34" charset="0"/>
            </a:endParaRPr>
          </a:p>
        </p:txBody>
      </p:sp>
    </p:spTree>
    <p:extLst>
      <p:ext uri="{BB962C8B-B14F-4D97-AF65-F5344CB8AC3E}">
        <p14:creationId xmlns:p14="http://schemas.microsoft.com/office/powerpoint/2010/main" val="2930215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610600" cy="990600"/>
          </a:xfrm>
        </p:spPr>
        <p:txBody>
          <a:bodyPr/>
          <a:lstStyle/>
          <a:p>
            <a:pPr marL="45720" lvl="0">
              <a:spcBef>
                <a:spcPct val="20000"/>
              </a:spcBef>
              <a:buClr>
                <a:srgbClr val="D20000"/>
              </a:buClr>
            </a:pPr>
            <a:r>
              <a:rPr lang="en-US" sz="3000" b="0" dirty="0" smtClean="0">
                <a:latin typeface="Century Gothic" panose="020B0502020202020204" pitchFamily="34" charset="0"/>
              </a:rPr>
              <a:t>Southern Regional Education Board</a:t>
            </a:r>
            <a:br>
              <a:rPr lang="en-US" sz="3000" b="0" dirty="0" smtClean="0">
                <a:latin typeface="Century Gothic" panose="020B0502020202020204" pitchFamily="34" charset="0"/>
              </a:rPr>
            </a:br>
            <a:r>
              <a:rPr lang="en-US" sz="3000" b="0" dirty="0" smtClean="0">
                <a:latin typeface="Century Gothic" panose="020B0502020202020204" pitchFamily="34" charset="0"/>
              </a:rPr>
              <a:t>Doctoral Scholars Program </a:t>
            </a:r>
            <a:endParaRPr lang="en-US" sz="2800" b="0" dirty="0">
              <a:latin typeface="Century Gothic" panose="020B0502020202020204" pitchFamily="34" charset="0"/>
            </a:endParaRPr>
          </a:p>
        </p:txBody>
      </p:sp>
      <p:sp>
        <p:nvSpPr>
          <p:cNvPr id="6" name="Rectangle 5"/>
          <p:cNvSpPr/>
          <p:nvPr/>
        </p:nvSpPr>
        <p:spPr>
          <a:xfrm>
            <a:off x="304801" y="1620646"/>
            <a:ext cx="8567056" cy="3388107"/>
          </a:xfrm>
          <a:prstGeom prst="rect">
            <a:avLst/>
          </a:prstGeom>
        </p:spPr>
        <p:txBody>
          <a:bodyPr wrap="square">
            <a:spAutoFit/>
          </a:bodyPr>
          <a:lstStyle/>
          <a:p>
            <a:pPr algn="ctr">
              <a:lnSpc>
                <a:spcPts val="3500"/>
              </a:lnSpc>
              <a:spcBef>
                <a:spcPts val="600"/>
              </a:spcBef>
              <a:spcAft>
                <a:spcPts val="600"/>
              </a:spcAft>
            </a:pPr>
            <a:r>
              <a:rPr lang="en-US" sz="2200" dirty="0" smtClean="0">
                <a:latin typeface="Century Gothic" panose="020B0502020202020204" pitchFamily="34" charset="0"/>
                <a:cs typeface="Calibri" panose="020F0502020204030204" pitchFamily="34" charset="0"/>
              </a:rPr>
              <a:t>The </a:t>
            </a:r>
            <a:r>
              <a:rPr lang="en-US" sz="2200" dirty="0">
                <a:latin typeface="Century Gothic" panose="020B0502020202020204" pitchFamily="34" charset="0"/>
                <a:cs typeface="Calibri" panose="020F0502020204030204" pitchFamily="34" charset="0"/>
              </a:rPr>
              <a:t>mission of the SREB-State Doctoral Scholars Program is to increase faculty diversity in the region’s colleges and universities by providing a comprehensive package of support to increase the number of minority scholars who earn the Ph.D. and seek careers as faculty members. </a:t>
            </a:r>
            <a:endParaRPr lang="en-US" sz="2200" dirty="0" smtClean="0">
              <a:latin typeface="Century Gothic" panose="020B0502020202020204" pitchFamily="34" charset="0"/>
              <a:cs typeface="Calibri" panose="020F0502020204030204" pitchFamily="34" charset="0"/>
            </a:endParaRPr>
          </a:p>
          <a:p>
            <a:pPr algn="ctr">
              <a:lnSpc>
                <a:spcPts val="3500"/>
              </a:lnSpc>
              <a:spcBef>
                <a:spcPts val="600"/>
              </a:spcBef>
              <a:spcAft>
                <a:spcPts val="600"/>
              </a:spcAft>
            </a:pPr>
            <a:r>
              <a:rPr lang="en-US" sz="2200" dirty="0">
                <a:latin typeface="Century Gothic" panose="020B0502020202020204" pitchFamily="34" charset="0"/>
                <a:cs typeface="Calibri" panose="020F0502020204030204" pitchFamily="34" charset="0"/>
              </a:rPr>
              <a:t>Provides three years of support for individuals engaged in graduate study leading to a Ph.D. degree.</a:t>
            </a:r>
          </a:p>
        </p:txBody>
      </p:sp>
      <p:sp>
        <p:nvSpPr>
          <p:cNvPr id="2" name="Rectangle 1"/>
          <p:cNvSpPr/>
          <p:nvPr/>
        </p:nvSpPr>
        <p:spPr>
          <a:xfrm>
            <a:off x="168729" y="5333999"/>
            <a:ext cx="8839200" cy="523220"/>
          </a:xfrm>
          <a:prstGeom prst="rect">
            <a:avLst/>
          </a:prstGeom>
        </p:spPr>
        <p:txBody>
          <a:bodyPr wrap="square">
            <a:spAutoFit/>
          </a:bodyPr>
          <a:lstStyle/>
          <a:p>
            <a:pPr algn="ctr"/>
            <a:r>
              <a:rPr lang="en-US" sz="2800" b="1" dirty="0" smtClean="0">
                <a:latin typeface="Century Gothic" panose="020B0502020202020204" pitchFamily="34" charset="0"/>
                <a:hlinkClick r:id="rId3"/>
              </a:rPr>
              <a:t>www.sreb.org/about-doctoral-scholars-program</a:t>
            </a:r>
            <a:r>
              <a:rPr lang="en-US" sz="2800" b="1" dirty="0" smtClean="0">
                <a:latin typeface="Century Gothic" panose="020B0502020202020204" pitchFamily="34" charset="0"/>
              </a:rPr>
              <a:t> </a:t>
            </a:r>
            <a:endParaRPr lang="en-US" sz="2800" b="1" dirty="0">
              <a:latin typeface="Century Gothic" panose="020B0502020202020204" pitchFamily="34" charset="0"/>
            </a:endParaRPr>
          </a:p>
        </p:txBody>
      </p:sp>
    </p:spTree>
    <p:extLst>
      <p:ext uri="{BB962C8B-B14F-4D97-AF65-F5344CB8AC3E}">
        <p14:creationId xmlns:p14="http://schemas.microsoft.com/office/powerpoint/2010/main" val="2925847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676" y="1954872"/>
            <a:ext cx="8551524" cy="3683928"/>
          </a:xfrm>
        </p:spPr>
        <p:txBody>
          <a:bodyPr>
            <a:normAutofit fontScale="92500" lnSpcReduction="20000"/>
          </a:bodyPr>
          <a:lstStyle/>
          <a:p>
            <a:pPr marL="45720" indent="0">
              <a:spcAft>
                <a:spcPts val="1200"/>
              </a:spcAft>
              <a:buNone/>
            </a:pPr>
            <a:r>
              <a:rPr lang="en-US" sz="1600" dirty="0" smtClean="0">
                <a:latin typeface="Century Gothic" panose="020B0502020202020204" pitchFamily="34" charset="0"/>
              </a:rPr>
              <a:t>What </a:t>
            </a:r>
            <a:r>
              <a:rPr lang="en-US" sz="1600" dirty="0">
                <a:latin typeface="Century Gothic" panose="020B0502020202020204" pitchFamily="34" charset="0"/>
              </a:rPr>
              <a:t>are you trying to do? Articulate your objectives using absolutely no jargon.</a:t>
            </a:r>
          </a:p>
          <a:p>
            <a:pPr marL="45720" indent="0">
              <a:spcAft>
                <a:spcPts val="1200"/>
              </a:spcAft>
              <a:buNone/>
            </a:pPr>
            <a:r>
              <a:rPr lang="en-US" sz="1600" dirty="0">
                <a:latin typeface="Century Gothic" panose="020B0502020202020204" pitchFamily="34" charset="0"/>
              </a:rPr>
              <a:t>How is it done today, and what are the limits of current practice?</a:t>
            </a:r>
          </a:p>
          <a:p>
            <a:pPr marL="45720" indent="0">
              <a:spcAft>
                <a:spcPts val="1200"/>
              </a:spcAft>
              <a:buNone/>
            </a:pPr>
            <a:r>
              <a:rPr lang="en-US" sz="1600" dirty="0">
                <a:latin typeface="Century Gothic" panose="020B0502020202020204" pitchFamily="34" charset="0"/>
              </a:rPr>
              <a:t>What's new in your approach and why do you think it will be successful?</a:t>
            </a:r>
          </a:p>
          <a:p>
            <a:pPr marL="45720" indent="0">
              <a:spcAft>
                <a:spcPts val="1200"/>
              </a:spcAft>
              <a:buNone/>
            </a:pPr>
            <a:r>
              <a:rPr lang="en-US" sz="1600" dirty="0">
                <a:latin typeface="Century Gothic" panose="020B0502020202020204" pitchFamily="34" charset="0"/>
              </a:rPr>
              <a:t>Who cares? </a:t>
            </a:r>
            <a:endParaRPr lang="en-US" sz="1600" dirty="0" smtClean="0">
              <a:latin typeface="Century Gothic" panose="020B0502020202020204" pitchFamily="34" charset="0"/>
            </a:endParaRPr>
          </a:p>
          <a:p>
            <a:pPr marL="45720" indent="0">
              <a:spcAft>
                <a:spcPts val="1200"/>
              </a:spcAft>
              <a:buNone/>
            </a:pPr>
            <a:r>
              <a:rPr lang="en-US" sz="1600" dirty="0" smtClean="0">
                <a:latin typeface="Century Gothic" panose="020B0502020202020204" pitchFamily="34" charset="0"/>
              </a:rPr>
              <a:t>If </a:t>
            </a:r>
            <a:r>
              <a:rPr lang="en-US" sz="1600" dirty="0">
                <a:latin typeface="Century Gothic" panose="020B0502020202020204" pitchFamily="34" charset="0"/>
              </a:rPr>
              <a:t>you're successful, what difference will it make?</a:t>
            </a:r>
          </a:p>
          <a:p>
            <a:pPr marL="45720" indent="0">
              <a:spcAft>
                <a:spcPts val="1200"/>
              </a:spcAft>
              <a:buNone/>
            </a:pPr>
            <a:r>
              <a:rPr lang="en-US" sz="1600" dirty="0">
                <a:latin typeface="Century Gothic" panose="020B0502020202020204" pitchFamily="34" charset="0"/>
              </a:rPr>
              <a:t>What are the risks and the payoffs?</a:t>
            </a:r>
          </a:p>
          <a:p>
            <a:pPr marL="45720" indent="0">
              <a:spcAft>
                <a:spcPts val="1200"/>
              </a:spcAft>
              <a:buNone/>
            </a:pPr>
            <a:r>
              <a:rPr lang="en-US" sz="1600" dirty="0">
                <a:latin typeface="Century Gothic" panose="020B0502020202020204" pitchFamily="34" charset="0"/>
              </a:rPr>
              <a:t>How much will it cost?</a:t>
            </a:r>
          </a:p>
          <a:p>
            <a:pPr marL="45720" indent="0">
              <a:spcAft>
                <a:spcPts val="1200"/>
              </a:spcAft>
              <a:buNone/>
            </a:pPr>
            <a:r>
              <a:rPr lang="en-US" sz="1600" dirty="0">
                <a:latin typeface="Century Gothic" panose="020B0502020202020204" pitchFamily="34" charset="0"/>
              </a:rPr>
              <a:t>How long will it take?</a:t>
            </a:r>
          </a:p>
          <a:p>
            <a:pPr marL="45720" indent="0">
              <a:spcAft>
                <a:spcPts val="1200"/>
              </a:spcAft>
              <a:buNone/>
            </a:pPr>
            <a:r>
              <a:rPr lang="en-US" sz="1600" dirty="0">
                <a:latin typeface="Century Gothic" panose="020B0502020202020204" pitchFamily="34" charset="0"/>
              </a:rPr>
              <a:t>What are the </a:t>
            </a:r>
            <a:r>
              <a:rPr lang="en-US" sz="1600" dirty="0" smtClean="0">
                <a:latin typeface="Century Gothic" panose="020B0502020202020204" pitchFamily="34" charset="0"/>
              </a:rPr>
              <a:t>ways to </a:t>
            </a:r>
            <a:r>
              <a:rPr lang="en-US" sz="1600" dirty="0">
                <a:latin typeface="Century Gothic" panose="020B0502020202020204" pitchFamily="34" charset="0"/>
              </a:rPr>
              <a:t>check for success</a:t>
            </a:r>
            <a:r>
              <a:rPr lang="en-US" sz="1600" dirty="0" smtClean="0">
                <a:latin typeface="Century Gothic" panose="020B0502020202020204" pitchFamily="34" charset="0"/>
              </a:rPr>
              <a:t>?</a:t>
            </a:r>
            <a:endParaRPr lang="en-US" sz="1600" dirty="0">
              <a:latin typeface="Century Gothic" panose="020B0502020202020204" pitchFamily="34" charset="0"/>
            </a:endParaRPr>
          </a:p>
        </p:txBody>
      </p:sp>
      <p:sp>
        <p:nvSpPr>
          <p:cNvPr id="3" name="Title 2"/>
          <p:cNvSpPr>
            <a:spLocks noGrp="1"/>
          </p:cNvSpPr>
          <p:nvPr>
            <p:ph type="title"/>
          </p:nvPr>
        </p:nvSpPr>
        <p:spPr>
          <a:xfrm>
            <a:off x="2057400" y="1085850"/>
            <a:ext cx="4876800" cy="609600"/>
          </a:xfrm>
        </p:spPr>
        <p:txBody>
          <a:bodyPr>
            <a:normAutofit/>
          </a:bodyPr>
          <a:lstStyle/>
          <a:p>
            <a:r>
              <a:rPr lang="en-US" sz="2800" dirty="0">
                <a:hlinkClick r:id="rId2"/>
              </a:rPr>
              <a:t>Heilmeier's Catechism</a:t>
            </a:r>
            <a:endParaRPr lang="en-US" sz="2800" dirty="0"/>
          </a:p>
        </p:txBody>
      </p:sp>
      <p:sp>
        <p:nvSpPr>
          <p:cNvPr id="4" name="Title 2"/>
          <p:cNvSpPr txBox="1">
            <a:spLocks/>
          </p:cNvSpPr>
          <p:nvPr/>
        </p:nvSpPr>
        <p:spPr>
          <a:xfrm>
            <a:off x="457200" y="419100"/>
            <a:ext cx="8382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cap="none" spc="200" baseline="0">
                <a:ln>
                  <a:noFill/>
                </a:ln>
                <a:solidFill>
                  <a:schemeClr val="tx1"/>
                </a:solidFill>
                <a:effectLst/>
                <a:latin typeface="Calibri" panose="020F0502020204030204" pitchFamily="34" charset="0"/>
                <a:ea typeface="+mj-ea"/>
                <a:cs typeface="+mj-cs"/>
              </a:defRPr>
            </a:lvl1pPr>
          </a:lstStyle>
          <a:p>
            <a:r>
              <a:rPr lang="en-US" sz="3800" dirty="0" smtClean="0"/>
              <a:t>Preparing a Funding Proposal </a:t>
            </a:r>
            <a:endParaRPr lang="en-US" sz="3800" dirty="0"/>
          </a:p>
        </p:txBody>
      </p:sp>
    </p:spTree>
    <p:extLst>
      <p:ext uri="{BB962C8B-B14F-4D97-AF65-F5344CB8AC3E}">
        <p14:creationId xmlns:p14="http://schemas.microsoft.com/office/powerpoint/2010/main" val="371104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8381260" cy="634753"/>
          </a:xfrm>
        </p:spPr>
        <p:txBody>
          <a:bodyPr>
            <a:normAutofit fontScale="90000"/>
          </a:bodyPr>
          <a:lstStyle/>
          <a:p>
            <a:r>
              <a:rPr lang="en-US" b="0" dirty="0" smtClean="0">
                <a:latin typeface="Century Gothic" panose="020B0502020202020204" pitchFamily="34" charset="0"/>
                <a:ea typeface="Batang" panose="02030600000101010101" pitchFamily="18" charset="-127"/>
              </a:rPr>
              <a:t>Thank you!</a:t>
            </a:r>
            <a:endParaRPr lang="en-US" b="0" dirty="0">
              <a:latin typeface="Century Gothic" panose="020B0502020202020204" pitchFamily="34" charset="0"/>
              <a:ea typeface="Batang" panose="02030600000101010101" pitchFamily="18" charset="-127"/>
            </a:endParaRPr>
          </a:p>
        </p:txBody>
      </p:sp>
      <p:sp>
        <p:nvSpPr>
          <p:cNvPr id="4" name="Content Placeholder 1"/>
          <p:cNvSpPr txBox="1">
            <a:spLocks/>
          </p:cNvSpPr>
          <p:nvPr/>
        </p:nvSpPr>
        <p:spPr>
          <a:xfrm>
            <a:off x="381000" y="1828800"/>
            <a:ext cx="8305799" cy="3581399"/>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Font typeface="Wingdings 2" pitchFamily="18" charset="2"/>
              <a:buNone/>
            </a:pPr>
            <a:r>
              <a:rPr lang="en-US" dirty="0" smtClean="0">
                <a:latin typeface="Century Gothic" panose="020B0502020202020204" pitchFamily="34" charset="0"/>
                <a:ea typeface="Batang" panose="02030600000101010101" pitchFamily="18" charset="-127"/>
              </a:rPr>
              <a:t>Robyn Kotzker</a:t>
            </a:r>
          </a:p>
          <a:p>
            <a:pPr marL="45720" indent="0" algn="ctr">
              <a:buFont typeface="Wingdings 2" pitchFamily="18" charset="2"/>
              <a:buNone/>
            </a:pPr>
            <a:r>
              <a:rPr lang="en-US" dirty="0" smtClean="0">
                <a:latin typeface="Century Gothic" panose="020B0502020202020204" pitchFamily="34" charset="0"/>
                <a:ea typeface="Batang" panose="02030600000101010101" pitchFamily="18" charset="-127"/>
              </a:rPr>
              <a:t>Program Director </a:t>
            </a:r>
          </a:p>
          <a:p>
            <a:pPr marL="45720" indent="0" algn="ctr">
              <a:buFont typeface="Wingdings 2" pitchFamily="18" charset="2"/>
              <a:buNone/>
            </a:pPr>
            <a:endParaRPr lang="en-US" sz="2400" dirty="0" smtClean="0">
              <a:latin typeface="Century Gothic" panose="020B0502020202020204" pitchFamily="34" charset="0"/>
              <a:ea typeface="Batang" panose="02030600000101010101" pitchFamily="18" charset="-127"/>
            </a:endParaRPr>
          </a:p>
          <a:p>
            <a:pPr marL="45720" indent="0" algn="ctr">
              <a:buFont typeface="Wingdings 2" pitchFamily="18" charset="2"/>
              <a:buNone/>
            </a:pPr>
            <a:r>
              <a:rPr lang="en-US" sz="2400" dirty="0" smtClean="0">
                <a:latin typeface="Century Gothic" panose="020B0502020202020204" pitchFamily="34" charset="0"/>
                <a:ea typeface="Batang" panose="02030600000101010101" pitchFamily="18" charset="-127"/>
              </a:rPr>
              <a:t>Office of Funding Opportunities</a:t>
            </a:r>
          </a:p>
          <a:p>
            <a:pPr marL="45720" indent="0" algn="ctr">
              <a:buFont typeface="Wingdings 2" pitchFamily="18" charset="2"/>
              <a:buNone/>
            </a:pPr>
            <a:r>
              <a:rPr lang="en-US" sz="2400" dirty="0" smtClean="0">
                <a:latin typeface="Century Gothic" panose="020B0502020202020204" pitchFamily="34" charset="0"/>
                <a:ea typeface="Batang" panose="02030600000101010101" pitchFamily="18" charset="-127"/>
              </a:rPr>
              <a:t>Graduate School</a:t>
            </a:r>
          </a:p>
          <a:p>
            <a:pPr marL="45720" indent="0" algn="ctr">
              <a:buFont typeface="Wingdings 2" pitchFamily="18" charset="2"/>
              <a:buNone/>
            </a:pPr>
            <a:r>
              <a:rPr lang="en-US" sz="2400" dirty="0" smtClean="0">
                <a:latin typeface="Century Gothic" panose="020B0502020202020204" pitchFamily="34" charset="0"/>
                <a:ea typeface="Batang" panose="02030600000101010101" pitchFamily="18" charset="-127"/>
              </a:rPr>
              <a:t>2123 Lee Building</a:t>
            </a:r>
          </a:p>
          <a:p>
            <a:pPr marL="45720" indent="0" algn="ctr">
              <a:buFont typeface="Wingdings 2" pitchFamily="18" charset="2"/>
              <a:buNone/>
            </a:pPr>
            <a:r>
              <a:rPr lang="en-US" sz="2400" dirty="0" smtClean="0">
                <a:latin typeface="Century Gothic" panose="020B0502020202020204" pitchFamily="34" charset="0"/>
                <a:ea typeface="Batang" panose="02030600000101010101" pitchFamily="18" charset="-127"/>
                <a:hlinkClick r:id="rId2"/>
              </a:rPr>
              <a:t>rkotzker@umd.edu</a:t>
            </a:r>
            <a:r>
              <a:rPr lang="en-US" sz="2400" dirty="0" smtClean="0">
                <a:latin typeface="Century Gothic" panose="020B0502020202020204" pitchFamily="34" charset="0"/>
                <a:ea typeface="Batang" panose="02030600000101010101" pitchFamily="18" charset="-127"/>
              </a:rPr>
              <a:t> </a:t>
            </a:r>
          </a:p>
          <a:p>
            <a:pPr marL="45720" indent="0" algn="ctr">
              <a:buFont typeface="Wingdings 2" pitchFamily="18" charset="2"/>
              <a:buNone/>
            </a:pPr>
            <a:r>
              <a:rPr lang="en-US" sz="2400" dirty="0" smtClean="0">
                <a:latin typeface="Century Gothic" panose="020B0502020202020204" pitchFamily="34" charset="0"/>
                <a:ea typeface="Batang" panose="02030600000101010101" pitchFamily="18" charset="-127"/>
              </a:rPr>
              <a:t>301-405-0281</a:t>
            </a:r>
            <a:endParaRPr lang="en-US" sz="2400" dirty="0">
              <a:latin typeface="Century Gothic" panose="020B0502020202020204" pitchFamily="34" charset="0"/>
              <a:ea typeface="Batang" panose="02030600000101010101" pitchFamily="18" charset="-127"/>
            </a:endParaRPr>
          </a:p>
        </p:txBody>
      </p:sp>
    </p:spTree>
    <p:extLst>
      <p:ext uri="{BB962C8B-B14F-4D97-AF65-F5344CB8AC3E}">
        <p14:creationId xmlns:p14="http://schemas.microsoft.com/office/powerpoint/2010/main" val="547040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240" y="1905000"/>
            <a:ext cx="8535372" cy="3429000"/>
          </a:xfrm>
        </p:spPr>
        <p:txBody>
          <a:bodyPr>
            <a:normAutofit fontScale="77500" lnSpcReduction="20000"/>
          </a:bodyPr>
          <a:lstStyle/>
          <a:p>
            <a:pPr>
              <a:lnSpc>
                <a:spcPct val="150000"/>
              </a:lnSpc>
              <a:buFont typeface="Arial" panose="020B0604020202020204" pitchFamily="34" charset="0"/>
              <a:buChar char="•"/>
            </a:pPr>
            <a:r>
              <a:rPr lang="en-US" dirty="0" smtClean="0">
                <a:latin typeface="Century Gothic" panose="020B0502020202020204" pitchFamily="34" charset="0"/>
              </a:rPr>
              <a:t>Decide what you want to pursue</a:t>
            </a:r>
          </a:p>
          <a:p>
            <a:pPr>
              <a:lnSpc>
                <a:spcPct val="150000"/>
              </a:lnSpc>
              <a:buFont typeface="Arial" panose="020B0604020202020204" pitchFamily="34" charset="0"/>
              <a:buChar char="•"/>
            </a:pPr>
            <a:r>
              <a:rPr lang="en-US" dirty="0" smtClean="0">
                <a:latin typeface="Century Gothic" panose="020B0502020202020204" pitchFamily="34" charset="0"/>
              </a:rPr>
              <a:t>Go online to determine where to apply </a:t>
            </a:r>
          </a:p>
          <a:p>
            <a:pPr>
              <a:lnSpc>
                <a:spcPct val="150000"/>
              </a:lnSpc>
              <a:buFont typeface="Arial" panose="020B0604020202020204" pitchFamily="34" charset="0"/>
              <a:buChar char="•"/>
            </a:pPr>
            <a:r>
              <a:rPr lang="en-US" dirty="0" smtClean="0">
                <a:latin typeface="Century Gothic" panose="020B0502020202020204" pitchFamily="34" charset="0"/>
              </a:rPr>
              <a:t>Prepare a competitive application</a:t>
            </a:r>
          </a:p>
          <a:p>
            <a:pPr>
              <a:lnSpc>
                <a:spcPct val="150000"/>
              </a:lnSpc>
              <a:buFont typeface="Arial" panose="020B0604020202020204" pitchFamily="34" charset="0"/>
              <a:buChar char="•"/>
            </a:pPr>
            <a:r>
              <a:rPr lang="en-US" dirty="0" smtClean="0">
                <a:latin typeface="Century Gothic" panose="020B0502020202020204" pitchFamily="34" charset="0"/>
              </a:rPr>
              <a:t>Get accepted!</a:t>
            </a:r>
            <a:endParaRPr lang="en-US" dirty="0">
              <a:latin typeface="Century Gothic" panose="020B0502020202020204" pitchFamily="34" charset="0"/>
            </a:endParaRPr>
          </a:p>
        </p:txBody>
      </p:sp>
      <p:sp>
        <p:nvSpPr>
          <p:cNvPr id="3" name="Title 2"/>
          <p:cNvSpPr>
            <a:spLocks noGrp="1"/>
          </p:cNvSpPr>
          <p:nvPr>
            <p:ph type="title"/>
          </p:nvPr>
        </p:nvSpPr>
        <p:spPr/>
        <p:txBody>
          <a:bodyPr/>
          <a:lstStyle/>
          <a:p>
            <a:r>
              <a:rPr lang="en-US" b="0" dirty="0" smtClean="0">
                <a:latin typeface="Century Gothic" panose="020B0502020202020204" pitchFamily="34" charset="0"/>
              </a:rPr>
              <a:t>First, you need to….</a:t>
            </a:r>
            <a:endParaRPr lang="en-US" b="0" dirty="0">
              <a:latin typeface="Century Gothic" panose="020B0502020202020204" pitchFamily="34" charset="0"/>
            </a:endParaRPr>
          </a:p>
        </p:txBody>
      </p:sp>
    </p:spTree>
    <p:extLst>
      <p:ext uri="{BB962C8B-B14F-4D97-AF65-F5344CB8AC3E}">
        <p14:creationId xmlns:p14="http://schemas.microsoft.com/office/powerpoint/2010/main" val="379245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3849" y="2133600"/>
            <a:ext cx="8407893" cy="3124200"/>
          </a:xfrm>
        </p:spPr>
        <p:txBody>
          <a:bodyPr>
            <a:normAutofit/>
          </a:bodyPr>
          <a:lstStyle/>
          <a:p>
            <a:pPr marL="45720" indent="0" algn="ctr">
              <a:buNone/>
            </a:pPr>
            <a:endParaRPr lang="en-US" sz="1200" dirty="0" smtClean="0"/>
          </a:p>
          <a:p>
            <a:pPr marL="45720" indent="0" algn="ctr">
              <a:buNone/>
            </a:pPr>
            <a:r>
              <a:rPr lang="en-US" sz="4000" dirty="0" smtClean="0">
                <a:solidFill>
                  <a:srgbClr val="990000"/>
                </a:solidFill>
                <a:latin typeface="Century Gothic" panose="020B0502020202020204" pitchFamily="34" charset="0"/>
              </a:rPr>
              <a:t>Assistantships</a:t>
            </a:r>
            <a:endParaRPr lang="en-US" sz="4000" dirty="0">
              <a:solidFill>
                <a:srgbClr val="990000"/>
              </a:solidFill>
              <a:latin typeface="Century Gothic" panose="020B0502020202020204" pitchFamily="34" charset="0"/>
            </a:endParaRPr>
          </a:p>
          <a:p>
            <a:pPr marL="45720" indent="0" algn="ctr">
              <a:buNone/>
            </a:pPr>
            <a:r>
              <a:rPr lang="en-US" sz="4000" dirty="0" smtClean="0">
                <a:solidFill>
                  <a:srgbClr val="990000"/>
                </a:solidFill>
                <a:latin typeface="Century Gothic" panose="020B0502020202020204" pitchFamily="34" charset="0"/>
              </a:rPr>
              <a:t>Fellowship Opportunities </a:t>
            </a:r>
          </a:p>
          <a:p>
            <a:pPr marL="45720" indent="0" algn="ctr">
              <a:buNone/>
            </a:pPr>
            <a:r>
              <a:rPr lang="en-US" sz="2000" dirty="0" smtClean="0">
                <a:solidFill>
                  <a:srgbClr val="990000"/>
                </a:solidFill>
                <a:latin typeface="Century Gothic" panose="020B0502020202020204" pitchFamily="34" charset="0"/>
              </a:rPr>
              <a:t>(internal and external)</a:t>
            </a:r>
          </a:p>
          <a:p>
            <a:pPr marL="45720" indent="0">
              <a:buNone/>
            </a:pPr>
            <a:endParaRPr lang="en-US" sz="4000" dirty="0"/>
          </a:p>
        </p:txBody>
      </p:sp>
      <p:sp>
        <p:nvSpPr>
          <p:cNvPr id="3" name="Title 2"/>
          <p:cNvSpPr>
            <a:spLocks noGrp="1"/>
          </p:cNvSpPr>
          <p:nvPr>
            <p:ph type="title"/>
          </p:nvPr>
        </p:nvSpPr>
        <p:spPr>
          <a:xfrm>
            <a:off x="392253" y="381000"/>
            <a:ext cx="8381260" cy="1396753"/>
          </a:xfrm>
        </p:spPr>
        <p:txBody>
          <a:bodyPr/>
          <a:lstStyle/>
          <a:p>
            <a:r>
              <a:rPr lang="en-US" b="0" dirty="0" smtClean="0">
                <a:latin typeface="Century Gothic" panose="020B0502020202020204" pitchFamily="34" charset="0"/>
                <a:cs typeface="Calibri" panose="020F0502020204030204" pitchFamily="34" charset="0"/>
              </a:rPr>
              <a:t>Funding Opportunities </a:t>
            </a:r>
            <a:br>
              <a:rPr lang="en-US" b="0" dirty="0" smtClean="0">
                <a:latin typeface="Century Gothic" panose="020B0502020202020204" pitchFamily="34" charset="0"/>
                <a:cs typeface="Calibri" panose="020F0502020204030204" pitchFamily="34" charset="0"/>
              </a:rPr>
            </a:br>
            <a:r>
              <a:rPr lang="en-US" b="0" dirty="0" smtClean="0">
                <a:latin typeface="Century Gothic" panose="020B0502020202020204" pitchFamily="34" charset="0"/>
                <a:cs typeface="Calibri" panose="020F0502020204030204" pitchFamily="34" charset="0"/>
              </a:rPr>
              <a:t>for Graduate Education</a:t>
            </a:r>
            <a:endParaRPr lang="en-US" b="0" dirty="0">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9914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683" y="4572000"/>
            <a:ext cx="8407893" cy="1447800"/>
          </a:xfrm>
        </p:spPr>
        <p:txBody>
          <a:bodyPr>
            <a:normAutofit/>
          </a:bodyPr>
          <a:lstStyle/>
          <a:p>
            <a:pPr marL="45720" indent="0" algn="ctr">
              <a:buNone/>
            </a:pPr>
            <a:r>
              <a:rPr lang="en-US" sz="2200" b="1" dirty="0" smtClean="0">
                <a:latin typeface="Century Gothic" panose="020B0502020202020204" pitchFamily="34" charset="0"/>
              </a:rPr>
              <a:t>Programs may offer an assistantship</a:t>
            </a:r>
          </a:p>
          <a:p>
            <a:pPr marL="45720" indent="0" algn="ctr">
              <a:buNone/>
            </a:pPr>
            <a:endParaRPr lang="en-US" sz="2200" b="1" dirty="0" smtClean="0">
              <a:latin typeface="Century Gothic" panose="020B0502020202020204" pitchFamily="34" charset="0"/>
            </a:endParaRPr>
          </a:p>
          <a:p>
            <a:pPr marL="45720" indent="0" algn="ctr">
              <a:buNone/>
            </a:pPr>
            <a:r>
              <a:rPr lang="en-US" sz="2200" b="1" dirty="0" smtClean="0">
                <a:latin typeface="Century Gothic" panose="020B0502020202020204" pitchFamily="34" charset="0"/>
              </a:rPr>
              <a:t>Students can apply for an assistantship     </a:t>
            </a:r>
          </a:p>
          <a:p>
            <a:pPr marL="45720" indent="0">
              <a:buNone/>
            </a:pPr>
            <a:endParaRPr lang="en-US" dirty="0" smtClean="0"/>
          </a:p>
          <a:p>
            <a:pPr marL="45720" indent="0">
              <a:buNone/>
            </a:pPr>
            <a:endParaRPr lang="en-US" dirty="0" smtClean="0"/>
          </a:p>
        </p:txBody>
      </p:sp>
      <p:sp>
        <p:nvSpPr>
          <p:cNvPr id="3" name="Title 2"/>
          <p:cNvSpPr>
            <a:spLocks noGrp="1"/>
          </p:cNvSpPr>
          <p:nvPr>
            <p:ph type="title"/>
          </p:nvPr>
        </p:nvSpPr>
        <p:spPr>
          <a:xfrm>
            <a:off x="394316" y="241006"/>
            <a:ext cx="8381260" cy="1054394"/>
          </a:xfrm>
        </p:spPr>
        <p:txBody>
          <a:bodyPr/>
          <a:lstStyle/>
          <a:p>
            <a:r>
              <a:rPr lang="en-US" b="0" dirty="0" smtClean="0">
                <a:latin typeface="Century Gothic" panose="020B0502020202020204" pitchFamily="34" charset="0"/>
              </a:rPr>
              <a:t>Assistantships</a:t>
            </a:r>
            <a:endParaRPr lang="en-US" b="0" dirty="0">
              <a:latin typeface="Century Gothic" panose="020B0502020202020204" pitchFamily="34" charset="0"/>
            </a:endParaRPr>
          </a:p>
        </p:txBody>
      </p:sp>
      <p:sp>
        <p:nvSpPr>
          <p:cNvPr id="4" name="Rectangle 3"/>
          <p:cNvSpPr/>
          <p:nvPr/>
        </p:nvSpPr>
        <p:spPr>
          <a:xfrm>
            <a:off x="266329" y="1295400"/>
            <a:ext cx="8610599" cy="2889637"/>
          </a:xfrm>
          <a:prstGeom prst="rect">
            <a:avLst/>
          </a:prstGeom>
        </p:spPr>
        <p:txBody>
          <a:bodyPr wrap="square">
            <a:spAutoFit/>
          </a:bodyPr>
          <a:lstStyle/>
          <a:p>
            <a:pPr algn="ctr">
              <a:lnSpc>
                <a:spcPts val="3500"/>
              </a:lnSpc>
              <a:spcBef>
                <a:spcPts val="600"/>
              </a:spcBef>
              <a:spcAft>
                <a:spcPts val="600"/>
              </a:spcAft>
            </a:pPr>
            <a:r>
              <a:rPr lang="en-US" sz="2200" dirty="0" smtClean="0">
                <a:latin typeface="Century Gothic" panose="020B0502020202020204" pitchFamily="34" charset="0"/>
                <a:cs typeface="Calibri" panose="020F0502020204030204" pitchFamily="34" charset="0"/>
              </a:rPr>
              <a:t>An graduate assistantship </a:t>
            </a:r>
            <a:r>
              <a:rPr lang="en-US" sz="2200" dirty="0">
                <a:latin typeface="Century Gothic" panose="020B0502020202020204" pitchFamily="34" charset="0"/>
                <a:cs typeface="Calibri" panose="020F0502020204030204" pitchFamily="34" charset="0"/>
              </a:rPr>
              <a:t> provides </a:t>
            </a:r>
            <a:r>
              <a:rPr lang="en-US" sz="2200" dirty="0" smtClean="0">
                <a:latin typeface="Century Gothic" panose="020B0502020202020204" pitchFamily="34" charset="0"/>
                <a:cs typeface="Calibri" panose="020F0502020204030204" pitchFamily="34" charset="0"/>
              </a:rPr>
              <a:t>students with support while attending graduate school.  A full-time assistantship requires the student to work for 20 hours per week.  </a:t>
            </a:r>
          </a:p>
          <a:p>
            <a:pPr algn="ctr">
              <a:lnSpc>
                <a:spcPts val="3500"/>
              </a:lnSpc>
              <a:spcBef>
                <a:spcPts val="600"/>
              </a:spcBef>
              <a:spcAft>
                <a:spcPts val="600"/>
              </a:spcAft>
            </a:pPr>
            <a:r>
              <a:rPr lang="en-US" sz="2200" dirty="0" smtClean="0">
                <a:latin typeface="Century Gothic" panose="020B0502020202020204" pitchFamily="34" charset="0"/>
                <a:cs typeface="Calibri" panose="020F0502020204030204" pitchFamily="34" charset="0"/>
              </a:rPr>
              <a:t>Graduate Assistants get the opportunity to work closely with faculty members, receive a stipend, and often will receive tuition remission.</a:t>
            </a:r>
          </a:p>
        </p:txBody>
      </p:sp>
      <p:cxnSp>
        <p:nvCxnSpPr>
          <p:cNvPr id="5" name="Straight Connector 4"/>
          <p:cNvCxnSpPr/>
          <p:nvPr/>
        </p:nvCxnSpPr>
        <p:spPr>
          <a:xfrm>
            <a:off x="1524000" y="4419600"/>
            <a:ext cx="6134470" cy="0"/>
          </a:xfrm>
          <a:prstGeom prst="line">
            <a:avLst/>
          </a:prstGeom>
          <a:ln w="44450" cmpd="tri">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28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105400"/>
          </a:xfrm>
        </p:spPr>
        <p:txBody>
          <a:bodyPr>
            <a:noAutofit/>
          </a:bodyPr>
          <a:lstStyle/>
          <a:p>
            <a:pPr marL="91440" indent="0" algn="ctr">
              <a:lnSpc>
                <a:spcPts val="3500"/>
              </a:lnSpc>
              <a:spcBef>
                <a:spcPts val="600"/>
              </a:spcBef>
              <a:spcAft>
                <a:spcPts val="600"/>
              </a:spcAft>
              <a:buNone/>
            </a:pPr>
            <a:r>
              <a:rPr lang="en-US" sz="2200" dirty="0" smtClean="0">
                <a:latin typeface="Century Gothic" panose="020B0502020202020204" pitchFamily="34" charset="0"/>
                <a:cs typeface="Calibri" panose="020F0502020204030204" pitchFamily="34" charset="0"/>
              </a:rPr>
              <a:t>A graduate fellowship</a:t>
            </a:r>
            <a:r>
              <a:rPr lang="en-US" sz="2200" dirty="0">
                <a:latin typeface="Century Gothic" panose="020B0502020202020204" pitchFamily="34" charset="0"/>
                <a:cs typeface="Calibri" panose="020F0502020204030204" pitchFamily="34" charset="0"/>
              </a:rPr>
              <a:t> provides financial support to graduate students to pursue graduate studies without associated teaching or research </a:t>
            </a:r>
            <a:r>
              <a:rPr lang="en-US" sz="2200" dirty="0" smtClean="0">
                <a:latin typeface="Century Gothic" panose="020B0502020202020204" pitchFamily="34" charset="0"/>
                <a:cs typeface="Calibri" panose="020F0502020204030204" pitchFamily="34" charset="0"/>
              </a:rPr>
              <a:t>responsibilities. </a:t>
            </a:r>
            <a:endParaRPr lang="en-US" sz="2200" dirty="0">
              <a:latin typeface="Century Gothic" panose="020B0502020202020204" pitchFamily="34" charset="0"/>
              <a:cs typeface="Calibri" panose="020F0502020204030204" pitchFamily="34" charset="0"/>
            </a:endParaRPr>
          </a:p>
          <a:p>
            <a:pPr marL="45720" indent="0" algn="ctr">
              <a:lnSpc>
                <a:spcPts val="3500"/>
              </a:lnSpc>
              <a:spcBef>
                <a:spcPts val="600"/>
              </a:spcBef>
              <a:spcAft>
                <a:spcPts val="600"/>
              </a:spcAft>
              <a:buNone/>
            </a:pPr>
            <a:r>
              <a:rPr lang="en-US" sz="2200" dirty="0" smtClean="0">
                <a:latin typeface="Century Gothic" panose="020B0502020202020204" pitchFamily="34" charset="0"/>
                <a:cs typeface="Calibri" panose="020F0502020204030204" pitchFamily="34" charset="0"/>
              </a:rPr>
              <a:t>Fellowships </a:t>
            </a:r>
            <a:r>
              <a:rPr lang="en-US" sz="2200" dirty="0">
                <a:latin typeface="Century Gothic" panose="020B0502020202020204" pitchFamily="34" charset="0"/>
                <a:cs typeface="Calibri" panose="020F0502020204030204" pitchFamily="34" charset="0"/>
              </a:rPr>
              <a:t>are generally </a:t>
            </a:r>
            <a:r>
              <a:rPr lang="en-US" sz="2200" dirty="0" smtClean="0">
                <a:latin typeface="Century Gothic" panose="020B0502020202020204" pitchFamily="34" charset="0"/>
                <a:cs typeface="Calibri" panose="020F0502020204030204" pitchFamily="34" charset="0"/>
              </a:rPr>
              <a:t>merit-based, and are competitive.</a:t>
            </a:r>
            <a:endParaRPr lang="en-US" sz="2200" dirty="0" smtClean="0">
              <a:latin typeface="Arial Narrow" panose="020B0606020202030204" pitchFamily="34" charset="0"/>
              <a:cs typeface="Calibri" panose="020F0502020204030204" pitchFamily="34" charset="0"/>
            </a:endParaRPr>
          </a:p>
          <a:p>
            <a:pPr marL="45720" indent="0">
              <a:buNone/>
            </a:pPr>
            <a:endParaRPr lang="en-US" sz="2200" dirty="0">
              <a:cs typeface="Calibri" panose="020F0502020204030204" pitchFamily="34" charset="0"/>
            </a:endParaRPr>
          </a:p>
          <a:p>
            <a:pPr marL="45720" indent="0" algn="ctr">
              <a:buNone/>
            </a:pPr>
            <a:endParaRPr lang="en-US" sz="2200" b="1" spc="0" dirty="0" smtClean="0">
              <a:cs typeface="Calibri" panose="020F0502020204030204" pitchFamily="34" charset="0"/>
            </a:endParaRPr>
          </a:p>
          <a:p>
            <a:pPr marL="45720" indent="0" algn="ctr">
              <a:buNone/>
            </a:pPr>
            <a:r>
              <a:rPr lang="en-US" sz="2200" b="1" dirty="0" smtClean="0">
                <a:latin typeface="Century Gothic" panose="020B0502020202020204" pitchFamily="34" charset="0"/>
                <a:cs typeface="Calibri" panose="020F0502020204030204" pitchFamily="34" charset="0"/>
              </a:rPr>
              <a:t>Full-time Fellowships vs. Supplemental Fellowships</a:t>
            </a:r>
          </a:p>
          <a:p>
            <a:pPr marL="45720" indent="0" algn="ctr">
              <a:buNone/>
            </a:pPr>
            <a:endParaRPr lang="en-US" sz="2200" b="1" dirty="0">
              <a:latin typeface="Century Gothic" panose="020B0502020202020204" pitchFamily="34" charset="0"/>
              <a:cs typeface="Calibri" panose="020F0502020204030204" pitchFamily="34" charset="0"/>
            </a:endParaRPr>
          </a:p>
          <a:p>
            <a:pPr marL="45720" indent="0" algn="ctr">
              <a:buNone/>
            </a:pPr>
            <a:r>
              <a:rPr lang="en-US" sz="2200" b="1" dirty="0" smtClean="0">
                <a:latin typeface="Century Gothic" panose="020B0502020202020204" pitchFamily="34" charset="0"/>
                <a:cs typeface="Calibri" panose="020F0502020204030204" pitchFamily="34" charset="0"/>
              </a:rPr>
              <a:t>Internal vs. External Fellowships</a:t>
            </a:r>
            <a:endParaRPr lang="en-US" sz="2200" dirty="0" smtClean="0"/>
          </a:p>
        </p:txBody>
      </p:sp>
      <p:sp>
        <p:nvSpPr>
          <p:cNvPr id="3" name="Title 2"/>
          <p:cNvSpPr>
            <a:spLocks noGrp="1"/>
          </p:cNvSpPr>
          <p:nvPr>
            <p:ph type="title"/>
          </p:nvPr>
        </p:nvSpPr>
        <p:spPr>
          <a:xfrm>
            <a:off x="304800" y="457200"/>
            <a:ext cx="8381260" cy="710953"/>
          </a:xfrm>
        </p:spPr>
        <p:txBody>
          <a:bodyPr/>
          <a:lstStyle/>
          <a:p>
            <a:r>
              <a:rPr lang="en-US" b="0" dirty="0" smtClean="0">
                <a:latin typeface="Century Gothic" panose="020B0502020202020204" pitchFamily="34" charset="0"/>
              </a:rPr>
              <a:t>Fellowships</a:t>
            </a:r>
            <a:endParaRPr lang="en-US" b="0" dirty="0">
              <a:latin typeface="Century Gothic" panose="020B0502020202020204" pitchFamily="34" charset="0"/>
            </a:endParaRPr>
          </a:p>
        </p:txBody>
      </p:sp>
      <p:cxnSp>
        <p:nvCxnSpPr>
          <p:cNvPr id="5" name="Straight Connector 4"/>
          <p:cNvCxnSpPr/>
          <p:nvPr/>
        </p:nvCxnSpPr>
        <p:spPr>
          <a:xfrm>
            <a:off x="1524000" y="4343400"/>
            <a:ext cx="6134470" cy="0"/>
          </a:xfrm>
          <a:prstGeom prst="line">
            <a:avLst/>
          </a:prstGeom>
          <a:ln w="44450" cmpd="tri">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432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32047"/>
            <a:ext cx="8381260" cy="710953"/>
          </a:xfrm>
        </p:spPr>
        <p:txBody>
          <a:bodyPr/>
          <a:lstStyle/>
          <a:p>
            <a:r>
              <a:rPr lang="en-US" b="0" dirty="0" smtClean="0">
                <a:latin typeface="Century Gothic" panose="020B0502020202020204" pitchFamily="34" charset="0"/>
              </a:rPr>
              <a:t>What is Full-time Support?</a:t>
            </a:r>
            <a:endParaRPr lang="en-US" b="0" dirty="0">
              <a:latin typeface="Century Gothic" panose="020B0502020202020204" pitchFamily="34" charset="0"/>
            </a:endParaRPr>
          </a:p>
        </p:txBody>
      </p:sp>
      <p:sp>
        <p:nvSpPr>
          <p:cNvPr id="6" name="Content Placeholder 1"/>
          <p:cNvSpPr txBox="1">
            <a:spLocks/>
          </p:cNvSpPr>
          <p:nvPr/>
        </p:nvSpPr>
        <p:spPr>
          <a:xfrm>
            <a:off x="514535" y="1524000"/>
            <a:ext cx="8305800" cy="4572000"/>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91440" indent="0" algn="ctr">
              <a:lnSpc>
                <a:spcPts val="2800"/>
              </a:lnSpc>
              <a:spcBef>
                <a:spcPts val="600"/>
              </a:spcBef>
              <a:spcAft>
                <a:spcPts val="600"/>
              </a:spcAft>
              <a:buFont typeface="Wingdings 2" pitchFamily="18" charset="2"/>
              <a:buNone/>
            </a:pPr>
            <a:r>
              <a:rPr lang="en-US" sz="2200" dirty="0" smtClean="0">
                <a:latin typeface="Century Gothic" panose="020B0502020202020204" pitchFamily="34" charset="0"/>
                <a:cs typeface="Calibri" panose="020F0502020204030204" pitchFamily="34" charset="0"/>
              </a:rPr>
              <a:t>A 20-hour per week Graduate Assistantship</a:t>
            </a:r>
          </a:p>
          <a:p>
            <a:pPr marL="91440" indent="0" algn="ctr">
              <a:lnSpc>
                <a:spcPts val="2800"/>
              </a:lnSpc>
              <a:spcBef>
                <a:spcPts val="600"/>
              </a:spcBef>
              <a:spcAft>
                <a:spcPts val="600"/>
              </a:spcAft>
              <a:buFont typeface="Wingdings 2" pitchFamily="18" charset="2"/>
              <a:buNone/>
            </a:pPr>
            <a:r>
              <a:rPr lang="en-US" sz="2200" dirty="0" smtClean="0">
                <a:latin typeface="Century Gothic" panose="020B0502020202020204" pitchFamily="34" charset="0"/>
                <a:cs typeface="Calibri" panose="020F0502020204030204" pitchFamily="34" charset="0"/>
              </a:rPr>
              <a:t>or</a:t>
            </a:r>
          </a:p>
          <a:p>
            <a:pPr marL="91440" indent="0" algn="ctr">
              <a:lnSpc>
                <a:spcPts val="2800"/>
              </a:lnSpc>
              <a:spcBef>
                <a:spcPts val="600"/>
              </a:spcBef>
              <a:spcAft>
                <a:spcPts val="600"/>
              </a:spcAft>
              <a:buNone/>
            </a:pPr>
            <a:r>
              <a:rPr lang="en-US" sz="2200" dirty="0" smtClean="0">
                <a:latin typeface="Century Gothic" panose="020B0502020202020204" pitchFamily="34" charset="0"/>
                <a:cs typeface="Calibri" panose="020F0502020204030204" pitchFamily="34" charset="0"/>
              </a:rPr>
              <a:t>A Fellowship that provides at least $18,500 in a year.</a:t>
            </a:r>
          </a:p>
          <a:p>
            <a:pPr marL="91440" indent="0" algn="ctr">
              <a:lnSpc>
                <a:spcPts val="3500"/>
              </a:lnSpc>
              <a:spcBef>
                <a:spcPts val="600"/>
              </a:spcBef>
              <a:spcAft>
                <a:spcPts val="600"/>
              </a:spcAft>
              <a:buNone/>
            </a:pPr>
            <a:endParaRPr lang="en-US" sz="2200" dirty="0" smtClean="0">
              <a:latin typeface="Century Gothic" panose="020B0502020202020204" pitchFamily="34" charset="0"/>
              <a:cs typeface="Calibri" panose="020F0502020204030204" pitchFamily="34" charset="0"/>
            </a:endParaRPr>
          </a:p>
          <a:p>
            <a:pPr marL="91440" indent="0" algn="ctr">
              <a:lnSpc>
                <a:spcPts val="3500"/>
              </a:lnSpc>
              <a:spcBef>
                <a:spcPts val="600"/>
              </a:spcBef>
              <a:spcAft>
                <a:spcPts val="600"/>
              </a:spcAft>
              <a:buNone/>
            </a:pPr>
            <a:endParaRPr lang="en-US" sz="2200" dirty="0" smtClean="0">
              <a:latin typeface="Century Gothic" panose="020B0502020202020204" pitchFamily="34" charset="0"/>
              <a:cs typeface="Calibri" panose="020F0502020204030204" pitchFamily="34" charset="0"/>
            </a:endParaRPr>
          </a:p>
          <a:p>
            <a:pPr marL="91440" indent="0" algn="ctr">
              <a:lnSpc>
                <a:spcPts val="3500"/>
              </a:lnSpc>
              <a:spcBef>
                <a:spcPts val="600"/>
              </a:spcBef>
              <a:spcAft>
                <a:spcPts val="600"/>
              </a:spcAft>
              <a:buNone/>
            </a:pPr>
            <a:r>
              <a:rPr lang="en-US" sz="2200" dirty="0" smtClean="0">
                <a:latin typeface="Century Gothic" panose="020B0502020202020204" pitchFamily="34" charset="0"/>
                <a:cs typeface="Calibri" panose="020F0502020204030204" pitchFamily="34" charset="0"/>
              </a:rPr>
              <a:t>A full-time support package is designed to support you while you are pursuing your education.</a:t>
            </a:r>
          </a:p>
          <a:p>
            <a:pPr marL="91440" indent="0" algn="ctr">
              <a:lnSpc>
                <a:spcPts val="3500"/>
              </a:lnSpc>
              <a:spcBef>
                <a:spcPts val="600"/>
              </a:spcBef>
              <a:spcAft>
                <a:spcPts val="600"/>
              </a:spcAft>
              <a:buNone/>
            </a:pPr>
            <a:r>
              <a:rPr lang="en-US" sz="2200" b="1" dirty="0" smtClean="0">
                <a:latin typeface="Century Gothic" panose="020B0502020202020204" pitchFamily="34" charset="0"/>
                <a:cs typeface="Calibri" panose="020F0502020204030204" pitchFamily="34" charset="0"/>
              </a:rPr>
              <a:t>You </a:t>
            </a:r>
            <a:r>
              <a:rPr lang="en-US" sz="2200" b="1" dirty="0">
                <a:latin typeface="Century Gothic" panose="020B0502020202020204" pitchFamily="34" charset="0"/>
                <a:cs typeface="Calibri" panose="020F0502020204030204" pitchFamily="34" charset="0"/>
              </a:rPr>
              <a:t>are first, and foremost, a graduate </a:t>
            </a:r>
            <a:r>
              <a:rPr lang="en-US" sz="2200" b="1" dirty="0" smtClean="0">
                <a:latin typeface="Century Gothic" panose="020B0502020202020204" pitchFamily="34" charset="0"/>
                <a:cs typeface="Calibri" panose="020F0502020204030204" pitchFamily="34" charset="0"/>
              </a:rPr>
              <a:t>student</a:t>
            </a:r>
            <a:r>
              <a:rPr lang="en-US" sz="2200" b="1" dirty="0">
                <a:latin typeface="Century Gothic" panose="020B0502020202020204" pitchFamily="34" charset="0"/>
                <a:cs typeface="Calibri" panose="020F0502020204030204" pitchFamily="34" charset="0"/>
              </a:rPr>
              <a:t>.</a:t>
            </a:r>
          </a:p>
        </p:txBody>
      </p:sp>
      <p:cxnSp>
        <p:nvCxnSpPr>
          <p:cNvPr id="7" name="Straight Connector 6"/>
          <p:cNvCxnSpPr/>
          <p:nvPr/>
        </p:nvCxnSpPr>
        <p:spPr>
          <a:xfrm>
            <a:off x="1600200" y="3657600"/>
            <a:ext cx="6134470" cy="0"/>
          </a:xfrm>
          <a:prstGeom prst="line">
            <a:avLst/>
          </a:prstGeom>
          <a:ln w="44450" cmpd="tri">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762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5810" y="1447800"/>
            <a:ext cx="8686800" cy="4407408"/>
          </a:xfrm>
        </p:spPr>
        <p:txBody>
          <a:bodyPr>
            <a:normAutofit/>
          </a:bodyPr>
          <a:lstStyle/>
          <a:p>
            <a:pPr marL="45720" indent="0" algn="ctr">
              <a:buNone/>
            </a:pPr>
            <a:endParaRPr lang="en-US" sz="2000" dirty="0">
              <a:latin typeface="Century Gothic" panose="020B0502020202020204" pitchFamily="34" charset="0"/>
            </a:endParaRPr>
          </a:p>
          <a:p>
            <a:pPr marL="45720" lvl="0" indent="0" algn="ctr">
              <a:buNone/>
            </a:pPr>
            <a:r>
              <a:rPr lang="en-US" sz="2000" dirty="0" smtClean="0">
                <a:latin typeface="Century Gothic" panose="020B0502020202020204" pitchFamily="34" charset="0"/>
              </a:rPr>
              <a:t>UMD National </a:t>
            </a:r>
            <a:r>
              <a:rPr lang="en-US" sz="2000" dirty="0">
                <a:latin typeface="Century Gothic" panose="020B0502020202020204" pitchFamily="34" charset="0"/>
              </a:rPr>
              <a:t>Scholarships </a:t>
            </a:r>
            <a:r>
              <a:rPr lang="en-US" sz="2000" dirty="0" smtClean="0">
                <a:latin typeface="Century Gothic" panose="020B0502020202020204" pitchFamily="34" charset="0"/>
              </a:rPr>
              <a:t>Office</a:t>
            </a:r>
          </a:p>
          <a:p>
            <a:pPr marL="45720" lvl="0" indent="0" algn="ctr">
              <a:buNone/>
            </a:pPr>
            <a:r>
              <a:rPr lang="en-US" sz="2000" dirty="0" smtClean="0">
                <a:solidFill>
                  <a:srgbClr val="0070C0"/>
                </a:solidFill>
                <a:latin typeface="Century Gothic" panose="020B0502020202020204" pitchFamily="34" charset="0"/>
                <a:hlinkClick r:id="rId2"/>
              </a:rPr>
              <a:t>www.scholarships.umd.edu/grads.html</a:t>
            </a:r>
            <a:r>
              <a:rPr lang="en-US" sz="2000" dirty="0" smtClean="0">
                <a:solidFill>
                  <a:srgbClr val="0070C0"/>
                </a:solidFill>
                <a:latin typeface="Century Gothic" panose="020B0502020202020204" pitchFamily="34" charset="0"/>
              </a:rPr>
              <a:t> </a:t>
            </a:r>
          </a:p>
          <a:p>
            <a:pPr marL="45720" lvl="0" indent="0" algn="ctr">
              <a:buNone/>
            </a:pPr>
            <a:endParaRPr lang="en-US" sz="2000" dirty="0" smtClean="0">
              <a:solidFill>
                <a:srgbClr val="0070C0"/>
              </a:solidFill>
              <a:latin typeface="Century Gothic" panose="020B0502020202020204" pitchFamily="34" charset="0"/>
            </a:endParaRPr>
          </a:p>
          <a:p>
            <a:pPr marL="45720" indent="0" algn="ctr">
              <a:buNone/>
            </a:pPr>
            <a:r>
              <a:rPr lang="en-US" sz="2000" dirty="0">
                <a:latin typeface="Century Gothic" panose="020B0502020202020204" pitchFamily="34" charset="0"/>
              </a:rPr>
              <a:t>Graduate School’s External Fellowship Database </a:t>
            </a:r>
            <a:r>
              <a:rPr lang="en-US" sz="2000" u="sng" dirty="0" smtClean="0">
                <a:solidFill>
                  <a:schemeClr val="accent1">
                    <a:lumMod val="75000"/>
                  </a:schemeClr>
                </a:solidFill>
                <a:latin typeface="Century Gothic" panose="020B0502020202020204" pitchFamily="34" charset="0"/>
                <a:hlinkClick r:id="rId3"/>
              </a:rPr>
              <a:t>www.gradschool.umd.edu/funding/fellowships-awards/external-fellowships</a:t>
            </a:r>
            <a:r>
              <a:rPr lang="en-US" sz="2000" dirty="0" smtClean="0">
                <a:solidFill>
                  <a:schemeClr val="accent1">
                    <a:lumMod val="75000"/>
                  </a:schemeClr>
                </a:solidFill>
                <a:latin typeface="Century Gothic" panose="020B0502020202020204" pitchFamily="34" charset="0"/>
              </a:rPr>
              <a:t> </a:t>
            </a:r>
            <a:endParaRPr lang="en-US" sz="2000" dirty="0">
              <a:solidFill>
                <a:schemeClr val="accent1">
                  <a:lumMod val="75000"/>
                </a:schemeClr>
              </a:solidFill>
              <a:latin typeface="Century Gothic" panose="020B0502020202020204" pitchFamily="34" charset="0"/>
            </a:endParaRPr>
          </a:p>
          <a:p>
            <a:pPr marL="45720" lvl="0" indent="0" algn="ctr">
              <a:buNone/>
            </a:pPr>
            <a:endParaRPr lang="en-US" sz="2000" dirty="0">
              <a:solidFill>
                <a:srgbClr val="0070C0"/>
              </a:solidFill>
              <a:latin typeface="Century Gothic" panose="020B0502020202020204" pitchFamily="34" charset="0"/>
            </a:endParaRPr>
          </a:p>
          <a:p>
            <a:pPr marL="45720" indent="0" algn="ctr">
              <a:buNone/>
            </a:pPr>
            <a:r>
              <a:rPr lang="en-US" sz="2000" dirty="0">
                <a:latin typeface="Century Gothic" panose="020B0502020202020204" pitchFamily="34" charset="0"/>
              </a:rPr>
              <a:t>UMD Graduate School Fellowships</a:t>
            </a:r>
          </a:p>
          <a:p>
            <a:pPr marL="45720" indent="0" algn="ctr">
              <a:buNone/>
            </a:pPr>
            <a:r>
              <a:rPr lang="en-US" sz="2000" dirty="0">
                <a:latin typeface="Century Gothic" panose="020B0502020202020204" pitchFamily="34" charset="0"/>
                <a:hlinkClick r:id="rId4"/>
              </a:rPr>
              <a:t>gradschool.umd.edu/funding/student-fellowships-awards</a:t>
            </a:r>
            <a:endParaRPr lang="en-US" sz="2000" dirty="0">
              <a:latin typeface="Century Gothic" panose="020B0502020202020204" pitchFamily="34" charset="0"/>
            </a:endParaRPr>
          </a:p>
          <a:p>
            <a:pPr marL="45720" indent="0" algn="ctr">
              <a:buNone/>
            </a:pPr>
            <a:endParaRPr lang="en-US" sz="2400" b="1" dirty="0">
              <a:latin typeface="Century Gothic" panose="020B0502020202020204" pitchFamily="34" charset="0"/>
            </a:endParaRPr>
          </a:p>
        </p:txBody>
      </p:sp>
      <p:sp>
        <p:nvSpPr>
          <p:cNvPr id="3" name="Title 2"/>
          <p:cNvSpPr>
            <a:spLocks noGrp="1"/>
          </p:cNvSpPr>
          <p:nvPr>
            <p:ph type="title"/>
          </p:nvPr>
        </p:nvSpPr>
        <p:spPr>
          <a:xfrm>
            <a:off x="498580" y="228600"/>
            <a:ext cx="8381260" cy="1054394"/>
          </a:xfrm>
        </p:spPr>
        <p:txBody>
          <a:bodyPr/>
          <a:lstStyle/>
          <a:p>
            <a:r>
              <a:rPr lang="en-US" b="0" dirty="0" smtClean="0">
                <a:latin typeface="Century Gothic" panose="020B0502020202020204" pitchFamily="34" charset="0"/>
                <a:cs typeface="Calibri" panose="020F0502020204030204" pitchFamily="34" charset="0"/>
              </a:rPr>
              <a:t>Fellowship Opportunities</a:t>
            </a:r>
            <a:endParaRPr lang="en-US" b="0" dirty="0">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2485606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534400" cy="1331782"/>
          </a:xfrm>
        </p:spPr>
        <p:txBody>
          <a:bodyPr/>
          <a:lstStyle/>
          <a:p>
            <a:pPr marL="45720" lvl="0">
              <a:spcBef>
                <a:spcPct val="20000"/>
              </a:spcBef>
              <a:buClr>
                <a:srgbClr val="D20000"/>
              </a:buClr>
            </a:pPr>
            <a:r>
              <a:rPr lang="en-US" sz="3000" b="0" dirty="0" smtClean="0">
                <a:latin typeface="Century Gothic" panose="020B0502020202020204" pitchFamily="34" charset="0"/>
              </a:rPr>
              <a:t>National Science Foundation Graduate Research Fellowship Program </a:t>
            </a:r>
            <a:r>
              <a:rPr lang="en-US" sz="2400" b="0" dirty="0" smtClean="0">
                <a:latin typeface="Century Gothic" panose="020B0502020202020204" pitchFamily="34" charset="0"/>
              </a:rPr>
              <a:t>(NSFGRFP) </a:t>
            </a:r>
            <a:endParaRPr lang="en-US" sz="2400" b="0" dirty="0">
              <a:latin typeface="Century Gothic" panose="020B0502020202020204" pitchFamily="34" charset="0"/>
            </a:endParaRPr>
          </a:p>
        </p:txBody>
      </p:sp>
      <p:sp>
        <p:nvSpPr>
          <p:cNvPr id="6" name="Rectangle 5"/>
          <p:cNvSpPr/>
          <p:nvPr/>
        </p:nvSpPr>
        <p:spPr>
          <a:xfrm>
            <a:off x="386001" y="1868181"/>
            <a:ext cx="8534400" cy="3234219"/>
          </a:xfrm>
          <a:prstGeom prst="rect">
            <a:avLst/>
          </a:prstGeom>
        </p:spPr>
        <p:txBody>
          <a:bodyPr wrap="square">
            <a:spAutoFit/>
          </a:bodyPr>
          <a:lstStyle/>
          <a:p>
            <a:pPr algn="ctr">
              <a:lnSpc>
                <a:spcPts val="3500"/>
              </a:lnSpc>
              <a:spcBef>
                <a:spcPts val="600"/>
              </a:spcBef>
              <a:spcAft>
                <a:spcPts val="600"/>
              </a:spcAft>
            </a:pPr>
            <a:r>
              <a:rPr lang="en-US" sz="2400" dirty="0" smtClean="0">
                <a:latin typeface="Century Gothic" panose="020B0502020202020204" pitchFamily="34" charset="0"/>
                <a:cs typeface="Calibri" panose="020F0502020204030204" pitchFamily="34" charset="0"/>
              </a:rPr>
              <a:t>The </a:t>
            </a:r>
            <a:r>
              <a:rPr lang="en-US" sz="2400" dirty="0">
                <a:latin typeface="Century Gothic" panose="020B0502020202020204" pitchFamily="34" charset="0"/>
                <a:cs typeface="Calibri" panose="020F0502020204030204" pitchFamily="34" charset="0"/>
              </a:rPr>
              <a:t>NSF GRFP recognizes and supports outstanding graduate students in NSF-supported STEM disciplines who are pursuing research-based master’s and doctoral degrees at accredited US institutions. The five-year fellowship includes three years of financial support including an annual stipend of $34,000 and a cost of education allowance of $12,000 to the institution.</a:t>
            </a:r>
          </a:p>
        </p:txBody>
      </p:sp>
      <p:sp>
        <p:nvSpPr>
          <p:cNvPr id="8" name="Rectangle 7"/>
          <p:cNvSpPr/>
          <p:nvPr/>
        </p:nvSpPr>
        <p:spPr>
          <a:xfrm>
            <a:off x="2381029" y="5333999"/>
            <a:ext cx="4381942" cy="646331"/>
          </a:xfrm>
          <a:prstGeom prst="rect">
            <a:avLst/>
          </a:prstGeom>
        </p:spPr>
        <p:txBody>
          <a:bodyPr wrap="square">
            <a:spAutoFit/>
          </a:bodyPr>
          <a:lstStyle/>
          <a:p>
            <a:r>
              <a:rPr lang="en-US" sz="3600" b="1" dirty="0" smtClean="0">
                <a:latin typeface="Century Gothic" panose="020B0502020202020204" pitchFamily="34" charset="0"/>
                <a:hlinkClick r:id="rId3"/>
              </a:rPr>
              <a:t>www.nsfgrfp.org</a:t>
            </a:r>
            <a:r>
              <a:rPr lang="en-US" sz="3600" b="1" dirty="0">
                <a:latin typeface="Century Gothic" panose="020B0502020202020204" pitchFamily="34" charset="0"/>
                <a:hlinkClick r:id="rId3"/>
              </a:rPr>
              <a:t>/</a:t>
            </a:r>
            <a:endParaRPr lang="en-US" sz="3600" b="1" dirty="0">
              <a:latin typeface="Century Gothic" panose="020B0502020202020204" pitchFamily="34" charset="0"/>
            </a:endParaRPr>
          </a:p>
        </p:txBody>
      </p:sp>
    </p:spTree>
    <p:extLst>
      <p:ext uri="{BB962C8B-B14F-4D97-AF65-F5344CB8AC3E}">
        <p14:creationId xmlns:p14="http://schemas.microsoft.com/office/powerpoint/2010/main" val="3596460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610600" cy="685800"/>
          </a:xfrm>
        </p:spPr>
        <p:txBody>
          <a:bodyPr/>
          <a:lstStyle/>
          <a:p>
            <a:pPr marL="45720" lvl="0">
              <a:spcBef>
                <a:spcPct val="20000"/>
              </a:spcBef>
              <a:buClr>
                <a:srgbClr val="D20000"/>
              </a:buClr>
            </a:pPr>
            <a:r>
              <a:rPr lang="en-US" sz="3000" b="0" dirty="0" smtClean="0">
                <a:latin typeface="Century Gothic" panose="020B0502020202020204" pitchFamily="34" charset="0"/>
              </a:rPr>
              <a:t>Ford Foundation Pre-doctoral Fellowship </a:t>
            </a:r>
            <a:endParaRPr lang="en-US" sz="2800" b="0" dirty="0">
              <a:latin typeface="Century Gothic" panose="020B0502020202020204" pitchFamily="34" charset="0"/>
            </a:endParaRPr>
          </a:p>
        </p:txBody>
      </p:sp>
      <p:sp>
        <p:nvSpPr>
          <p:cNvPr id="6" name="Rectangle 5"/>
          <p:cNvSpPr/>
          <p:nvPr/>
        </p:nvSpPr>
        <p:spPr>
          <a:xfrm>
            <a:off x="304800" y="1167626"/>
            <a:ext cx="8305800" cy="3836948"/>
          </a:xfrm>
          <a:prstGeom prst="rect">
            <a:avLst/>
          </a:prstGeom>
        </p:spPr>
        <p:txBody>
          <a:bodyPr wrap="square">
            <a:spAutoFit/>
          </a:bodyPr>
          <a:lstStyle/>
          <a:p>
            <a:pPr algn="ctr">
              <a:lnSpc>
                <a:spcPts val="3500"/>
              </a:lnSpc>
              <a:spcBef>
                <a:spcPts val="600"/>
              </a:spcBef>
              <a:spcAft>
                <a:spcPts val="600"/>
              </a:spcAft>
            </a:pPr>
            <a:r>
              <a:rPr lang="en-US" sz="2200" dirty="0" smtClean="0">
                <a:latin typeface="Century Gothic" panose="020B0502020202020204" pitchFamily="34" charset="0"/>
                <a:cs typeface="Calibri" panose="020F0502020204030204" pitchFamily="34" charset="0"/>
              </a:rPr>
              <a:t>The Ford </a:t>
            </a:r>
            <a:r>
              <a:rPr lang="en-US" sz="2200" dirty="0">
                <a:latin typeface="Century Gothic" panose="020B0502020202020204" pitchFamily="34" charset="0"/>
                <a:cs typeface="Calibri" panose="020F0502020204030204" pitchFamily="34" charset="0"/>
              </a:rPr>
              <a:t>Foundation seeks to increase the diversity of the nation’s college and university faculties by increasing their ethnic and racial diversity, to maximize the educational benefits of diversity, and to increase the number of professors who can and will use diversity as a resource for enriching the education of all students. </a:t>
            </a:r>
          </a:p>
          <a:p>
            <a:pPr algn="ctr">
              <a:lnSpc>
                <a:spcPts val="3500"/>
              </a:lnSpc>
              <a:spcBef>
                <a:spcPts val="600"/>
              </a:spcBef>
              <a:spcAft>
                <a:spcPts val="600"/>
              </a:spcAft>
            </a:pPr>
            <a:r>
              <a:rPr lang="en-US" sz="2200" dirty="0" smtClean="0">
                <a:latin typeface="Century Gothic" panose="020B0502020202020204" pitchFamily="34" charset="0"/>
                <a:cs typeface="Calibri" panose="020F0502020204030204" pitchFamily="34" charset="0"/>
              </a:rPr>
              <a:t>Provides three years of support for individuals </a:t>
            </a:r>
            <a:r>
              <a:rPr lang="en-US" sz="2200" dirty="0">
                <a:latin typeface="Century Gothic" panose="020B0502020202020204" pitchFamily="34" charset="0"/>
                <a:cs typeface="Calibri" panose="020F0502020204030204" pitchFamily="34" charset="0"/>
              </a:rPr>
              <a:t>engaged in graduate study leading to </a:t>
            </a:r>
            <a:r>
              <a:rPr lang="en-US" sz="2200" dirty="0" smtClean="0">
                <a:latin typeface="Century Gothic" panose="020B0502020202020204" pitchFamily="34" charset="0"/>
                <a:cs typeface="Calibri" panose="020F0502020204030204" pitchFamily="34" charset="0"/>
              </a:rPr>
              <a:t>a Ph.D. degree.</a:t>
            </a:r>
            <a:endParaRPr lang="en-US" sz="2200" dirty="0">
              <a:latin typeface="Century Gothic" panose="020B0502020202020204" pitchFamily="34" charset="0"/>
              <a:cs typeface="Calibri" panose="020F0502020204030204" pitchFamily="34" charset="0"/>
            </a:endParaRPr>
          </a:p>
        </p:txBody>
      </p:sp>
      <p:sp>
        <p:nvSpPr>
          <p:cNvPr id="2" name="Rectangle 1"/>
          <p:cNvSpPr/>
          <p:nvPr/>
        </p:nvSpPr>
        <p:spPr>
          <a:xfrm>
            <a:off x="461818" y="5159829"/>
            <a:ext cx="8148782" cy="861774"/>
          </a:xfrm>
          <a:prstGeom prst="rect">
            <a:avLst/>
          </a:prstGeom>
        </p:spPr>
        <p:txBody>
          <a:bodyPr wrap="square">
            <a:spAutoFit/>
          </a:bodyPr>
          <a:lstStyle/>
          <a:p>
            <a:pPr algn="ctr"/>
            <a:r>
              <a:rPr lang="en-US" sz="2500" b="1" dirty="0" smtClean="0">
                <a:latin typeface="Century Gothic" panose="020B0502020202020204" pitchFamily="34" charset="0"/>
                <a:hlinkClick r:id="rId3"/>
              </a:rPr>
              <a:t>sites.nationalacademies.org/</a:t>
            </a:r>
            <a:r>
              <a:rPr lang="en-US" sz="2500" b="1" dirty="0" err="1" smtClean="0">
                <a:latin typeface="Century Gothic" panose="020B0502020202020204" pitchFamily="34" charset="0"/>
                <a:hlinkClick r:id="rId3"/>
              </a:rPr>
              <a:t>pga</a:t>
            </a:r>
            <a:r>
              <a:rPr lang="en-US" sz="2500" b="1" dirty="0" smtClean="0">
                <a:latin typeface="Century Gothic" panose="020B0502020202020204" pitchFamily="34" charset="0"/>
                <a:hlinkClick r:id="rId3"/>
              </a:rPr>
              <a:t>/</a:t>
            </a:r>
            <a:r>
              <a:rPr lang="en-US" sz="2500" b="1" dirty="0" err="1" smtClean="0">
                <a:latin typeface="Century Gothic" panose="020B0502020202020204" pitchFamily="34" charset="0"/>
                <a:hlinkClick r:id="rId3"/>
              </a:rPr>
              <a:t>fordfellowships</a:t>
            </a:r>
            <a:r>
              <a:rPr lang="en-US" sz="2500" b="1" dirty="0" smtClean="0">
                <a:latin typeface="Century Gothic" panose="020B0502020202020204" pitchFamily="34" charset="0"/>
                <a:hlinkClick r:id="rId3"/>
              </a:rPr>
              <a:t>/index.htm</a:t>
            </a:r>
            <a:endParaRPr lang="en-US" sz="2500" b="1" dirty="0">
              <a:latin typeface="Century Gothic" panose="020B0502020202020204" pitchFamily="34" charset="0"/>
            </a:endParaRPr>
          </a:p>
        </p:txBody>
      </p:sp>
    </p:spTree>
    <p:extLst>
      <p:ext uri="{BB962C8B-B14F-4D97-AF65-F5344CB8AC3E}">
        <p14:creationId xmlns:p14="http://schemas.microsoft.com/office/powerpoint/2010/main" val="3205835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3420</TotalTime>
  <Words>462</Words>
  <Application>Microsoft Office PowerPoint</Application>
  <PresentationFormat>On-screen Show (4:3)</PresentationFormat>
  <Paragraphs>80</Paragraphs>
  <Slides>12</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Adobe Garamond Pro</vt:lpstr>
      <vt:lpstr>Arial</vt:lpstr>
      <vt:lpstr>Arial Narrow</vt:lpstr>
      <vt:lpstr>Batang</vt:lpstr>
      <vt:lpstr>Calibri</vt:lpstr>
      <vt:lpstr>Century Gothic</vt:lpstr>
      <vt:lpstr>Franklin Gothic Medium</vt:lpstr>
      <vt:lpstr>Times New Roman</vt:lpstr>
      <vt:lpstr>Wingdings</vt:lpstr>
      <vt:lpstr>Wingdings 2</vt:lpstr>
      <vt:lpstr>Grid</vt:lpstr>
      <vt:lpstr>University of Maryland Graduate School</vt:lpstr>
      <vt:lpstr>First, you need to….</vt:lpstr>
      <vt:lpstr>Funding Opportunities  for Graduate Education</vt:lpstr>
      <vt:lpstr>Assistantships</vt:lpstr>
      <vt:lpstr>Fellowships</vt:lpstr>
      <vt:lpstr>What is Full-time Support?</vt:lpstr>
      <vt:lpstr>Fellowship Opportunities</vt:lpstr>
      <vt:lpstr>National Science Foundation Graduate Research Fellowship Program (NSFGRFP) </vt:lpstr>
      <vt:lpstr>Ford Foundation Pre-doctoral Fellowship </vt:lpstr>
      <vt:lpstr>Southern Regional Education Board Doctoral Scholars Program </vt:lpstr>
      <vt:lpstr>Heilmeier's Catechism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EDUCATION THE UNIVERSITY OF MARYLAND</dc:title>
  <dc:creator>Kathleen R. Worthington</dc:creator>
  <cp:lastModifiedBy>Robyn B Kotzker</cp:lastModifiedBy>
  <cp:revision>396</cp:revision>
  <cp:lastPrinted>2016-12-02T22:04:44Z</cp:lastPrinted>
  <dcterms:created xsi:type="dcterms:W3CDTF">2013-10-02T23:25:01Z</dcterms:created>
  <dcterms:modified xsi:type="dcterms:W3CDTF">2022-06-22T13:47:57Z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